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9" r:id="rId2"/>
    <p:sldId id="260" r:id="rId3"/>
    <p:sldId id="261" r:id="rId4"/>
    <p:sldId id="262" r:id="rId5"/>
    <p:sldId id="263" r:id="rId6"/>
    <p:sldId id="265" r:id="rId7"/>
    <p:sldId id="264" r:id="rId8"/>
  </p:sldIdLst>
  <p:sldSz cx="12192000" cy="6858000"/>
  <p:notesSz cx="6858000" cy="9144000"/>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xmlns:mv="urn:schemas-microsoft-com:mac:vml" xmlns:mc="http://schemas.openxmlformats.org/markup-compatibility/2006">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2F8B"/>
  </p:clrMru>
  <p:extLst>
    <p:ext uri="{E76CE94A-603C-4142-B9EB-6D1370010A27}">
      <p14:discardImageEditData xmlns="" xmlns:p14="http://schemas.microsoft.com/office/powerpoint/2010/main" xmlns:mv="urn:schemas-microsoft-com:mac:vml" xmlns:mc="http://schemas.openxmlformats.org/markup-compatibility/2006" val="0"/>
    </p:ext>
    <p:ext uri="{D31A062A-798A-4329-ABDD-BBA856620510}">
      <p14:defaultImageDpi xmlns="" xmlns:p14="http://schemas.microsoft.com/office/powerpoint/2010/main" xmlns:mv="urn:schemas-microsoft-com:mac:vml" xmlns:mc="http://schemas.openxmlformats.org/markup-compatibility/2006" val="0"/>
    </p:ext>
    <p:ext uri="{FD5EFAAD-0ECE-453E-9831-46B23BE46B34}">
      <p15:chartTrackingRefBased xmlns="" xmlns:p15="http://schemas.microsoft.com/office/powerpoint/2012/main" xmlns:mv="urn:schemas-microsoft-com:mac:vml" xmlns:mc="http://schemas.openxmlformats.org/markup-compatibility/2006"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5" d="100"/>
          <a:sy n="65" d="100"/>
        </p:scale>
        <p:origin x="-672" y="-64"/>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14400" y="2130426"/>
            <a:ext cx="10363200" cy="1470025"/>
          </a:xfrm>
        </p:spPr>
        <p:txBody>
          <a:bodyPr/>
          <a:lstStyle/>
          <a:p>
            <a:r>
              <a:rPr lang="it-IT" smtClean="0"/>
              <a:t>Fare clic per modificare stile</a:t>
            </a:r>
            <a:endParaRPr lang="it-IT"/>
          </a:p>
        </p:txBody>
      </p:sp>
      <p:sp>
        <p:nvSpPr>
          <p:cNvPr id="3" name="Sottotitolo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44EF3A9-8D42-FE4E-ACD6-0F04DB375A8F}" type="datetimeFigureOut">
              <a:rPr lang="it-IT" smtClean="0"/>
              <a:pPr/>
              <a:t>27/08/2018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B6491C-5CAC-9C44-87FD-6D13D23199C4}" type="slidenum">
              <a:rPr lang="it-IT" smtClean="0"/>
              <a:pPr/>
              <a:t>‹N›</a:t>
            </a:fld>
            <a:endParaRPr lang="it-IT"/>
          </a:p>
        </p:txBody>
      </p:sp>
    </p:spTree>
    <p:extLst>
      <p:ext uri="{BB962C8B-B14F-4D97-AF65-F5344CB8AC3E}">
        <p14:creationId xmlns="" xmlns:p14="http://schemas.microsoft.com/office/powerpoint/2010/main" xmlns:mv="urn:schemas-microsoft-com:mac:vml" xmlns:mc="http://schemas.openxmlformats.org/markup-compatibility/2006" val="4042797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idx="1"/>
          </p:nvPr>
        </p:nvSpPr>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44EF3A9-8D42-FE4E-ACD6-0F04DB375A8F}" type="datetimeFigureOut">
              <a:rPr lang="it-IT" smtClean="0"/>
              <a:pPr/>
              <a:t>27/08/2018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B6491C-5CAC-9C44-87FD-6D13D23199C4}" type="slidenum">
              <a:rPr lang="it-IT" smtClean="0"/>
              <a:pPr/>
              <a:t>‹N›</a:t>
            </a:fld>
            <a:endParaRPr lang="it-IT"/>
          </a:p>
        </p:txBody>
      </p:sp>
    </p:spTree>
    <p:extLst>
      <p:ext uri="{BB962C8B-B14F-4D97-AF65-F5344CB8AC3E}">
        <p14:creationId xmlns="" xmlns:p14="http://schemas.microsoft.com/office/powerpoint/2010/main" xmlns:mv="urn:schemas-microsoft-com:mac:vml" xmlns:mc="http://schemas.openxmlformats.org/markup-compatibility/2006" val="2839164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963084" y="4406901"/>
            <a:ext cx="10363200" cy="1362075"/>
          </a:xfrm>
        </p:spPr>
        <p:txBody>
          <a:bodyPr anchor="t"/>
          <a:lstStyle>
            <a:lvl1pPr algn="l">
              <a:defRPr sz="4000" b="1" cap="all"/>
            </a:lvl1pPr>
          </a:lstStyle>
          <a:p>
            <a:r>
              <a:rPr lang="it-IT" smtClean="0"/>
              <a:t>Fare clic per modificare stile</a:t>
            </a:r>
            <a:endParaRPr lang="it-IT"/>
          </a:p>
        </p:txBody>
      </p:sp>
      <p:sp>
        <p:nvSpPr>
          <p:cNvPr id="3" name="Segnaposto testo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gli stili del testo dello schema</a:t>
            </a:r>
          </a:p>
        </p:txBody>
      </p:sp>
      <p:sp>
        <p:nvSpPr>
          <p:cNvPr id="4" name="Segnaposto data 3"/>
          <p:cNvSpPr>
            <a:spLocks noGrp="1"/>
          </p:cNvSpPr>
          <p:nvPr>
            <p:ph type="dt" sz="half" idx="10"/>
          </p:nvPr>
        </p:nvSpPr>
        <p:spPr/>
        <p:txBody>
          <a:bodyPr/>
          <a:lstStyle/>
          <a:p>
            <a:fld id="{A44EF3A9-8D42-FE4E-ACD6-0F04DB375A8F}" type="datetimeFigureOut">
              <a:rPr lang="it-IT" smtClean="0"/>
              <a:pPr/>
              <a:t>27/08/2018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B6491C-5CAC-9C44-87FD-6D13D23199C4}" type="slidenum">
              <a:rPr lang="it-IT" smtClean="0"/>
              <a:pPr/>
              <a:t>‹N›</a:t>
            </a:fld>
            <a:endParaRPr lang="it-IT"/>
          </a:p>
        </p:txBody>
      </p:sp>
    </p:spTree>
    <p:extLst>
      <p:ext uri="{BB962C8B-B14F-4D97-AF65-F5344CB8AC3E}">
        <p14:creationId xmlns="" xmlns:p14="http://schemas.microsoft.com/office/powerpoint/2010/main" xmlns:mv="urn:schemas-microsoft-com:mac:vml" xmlns:mc="http://schemas.openxmlformats.org/markup-compatibility/2006" val="38501927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44EF3A9-8D42-FE4E-ACD6-0F04DB375A8F}" type="datetimeFigureOut">
              <a:rPr lang="it-IT" smtClean="0"/>
              <a:pPr/>
              <a:t>27/08/2018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BB6491C-5CAC-9C44-87FD-6D13D23199C4}" type="slidenum">
              <a:rPr lang="it-IT" smtClean="0"/>
              <a:pPr/>
              <a:t>‹N›</a:t>
            </a:fld>
            <a:endParaRPr lang="it-IT"/>
          </a:p>
        </p:txBody>
      </p:sp>
    </p:spTree>
    <p:extLst>
      <p:ext uri="{BB962C8B-B14F-4D97-AF65-F5344CB8AC3E}">
        <p14:creationId xmlns="" xmlns:p14="http://schemas.microsoft.com/office/powerpoint/2010/main" xmlns:mv="urn:schemas-microsoft-com:mac:vml" xmlns:mc="http://schemas.openxmlformats.org/markup-compatibility/2006" val="2652504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stile</a:t>
            </a:r>
            <a:endParaRPr lang="it-IT"/>
          </a:p>
        </p:txBody>
      </p:sp>
      <p:sp>
        <p:nvSpPr>
          <p:cNvPr id="3" name="Segnaposto testo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4" name="Segnaposto contenuto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6" name="Segnaposto contenuto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44EF3A9-8D42-FE4E-ACD6-0F04DB375A8F}" type="datetimeFigureOut">
              <a:rPr lang="it-IT" smtClean="0"/>
              <a:pPr/>
              <a:t>27/08/2018</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BBB6491C-5CAC-9C44-87FD-6D13D23199C4}" type="slidenum">
              <a:rPr lang="it-IT" smtClean="0"/>
              <a:pPr/>
              <a:t>‹N›</a:t>
            </a:fld>
            <a:endParaRPr lang="it-IT"/>
          </a:p>
        </p:txBody>
      </p:sp>
    </p:spTree>
    <p:extLst>
      <p:ext uri="{BB962C8B-B14F-4D97-AF65-F5344CB8AC3E}">
        <p14:creationId xmlns="" xmlns:p14="http://schemas.microsoft.com/office/powerpoint/2010/main" xmlns:mv="urn:schemas-microsoft-com:mac:vml" xmlns:mc="http://schemas.openxmlformats.org/markup-compatibility/2006" val="1335167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data 2"/>
          <p:cNvSpPr>
            <a:spLocks noGrp="1"/>
          </p:cNvSpPr>
          <p:nvPr>
            <p:ph type="dt" sz="half" idx="10"/>
          </p:nvPr>
        </p:nvSpPr>
        <p:spPr/>
        <p:txBody>
          <a:bodyPr/>
          <a:lstStyle/>
          <a:p>
            <a:fld id="{A44EF3A9-8D42-FE4E-ACD6-0F04DB375A8F}" type="datetimeFigureOut">
              <a:rPr lang="it-IT" smtClean="0"/>
              <a:pPr/>
              <a:t>27/08/2018</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BBB6491C-5CAC-9C44-87FD-6D13D23199C4}" type="slidenum">
              <a:rPr lang="it-IT" smtClean="0"/>
              <a:pPr/>
              <a:t>‹N›</a:t>
            </a:fld>
            <a:endParaRPr lang="it-IT"/>
          </a:p>
        </p:txBody>
      </p:sp>
    </p:spTree>
    <p:extLst>
      <p:ext uri="{BB962C8B-B14F-4D97-AF65-F5344CB8AC3E}">
        <p14:creationId xmlns="" xmlns:p14="http://schemas.microsoft.com/office/powerpoint/2010/main" xmlns:mv="urn:schemas-microsoft-com:mac:vml" xmlns:mc="http://schemas.openxmlformats.org/markup-compatibility/2006" val="20176654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44EF3A9-8D42-FE4E-ACD6-0F04DB375A8F}" type="datetimeFigureOut">
              <a:rPr lang="it-IT" smtClean="0"/>
              <a:pPr/>
              <a:t>27/08/2018</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BBB6491C-5CAC-9C44-87FD-6D13D23199C4}" type="slidenum">
              <a:rPr lang="it-IT" smtClean="0"/>
              <a:pPr/>
              <a:t>‹N›</a:t>
            </a:fld>
            <a:endParaRPr lang="it-IT"/>
          </a:p>
        </p:txBody>
      </p:sp>
    </p:spTree>
    <p:extLst>
      <p:ext uri="{BB962C8B-B14F-4D97-AF65-F5344CB8AC3E}">
        <p14:creationId xmlns="" xmlns:p14="http://schemas.microsoft.com/office/powerpoint/2010/main" xmlns:mv="urn:schemas-microsoft-com:mac:vml" xmlns:mc="http://schemas.openxmlformats.org/markup-compatibility/2006" val="934750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09601" y="273050"/>
            <a:ext cx="4011084" cy="1162050"/>
          </a:xfrm>
        </p:spPr>
        <p:txBody>
          <a:bodyPr anchor="b"/>
          <a:lstStyle>
            <a:lvl1pPr algn="l">
              <a:defRPr sz="2000" b="1"/>
            </a:lvl1pPr>
          </a:lstStyle>
          <a:p>
            <a:r>
              <a:rPr lang="it-IT" smtClean="0"/>
              <a:t>Fare clic per modificare stile</a:t>
            </a:r>
            <a:endParaRPr lang="it-IT"/>
          </a:p>
        </p:txBody>
      </p:sp>
      <p:sp>
        <p:nvSpPr>
          <p:cNvPr id="3" name="Segnaposto contenuto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A44EF3A9-8D42-FE4E-ACD6-0F04DB375A8F}" type="datetimeFigureOut">
              <a:rPr lang="it-IT" smtClean="0"/>
              <a:pPr/>
              <a:t>27/08/2018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BB6491C-5CAC-9C44-87FD-6D13D23199C4}" type="slidenum">
              <a:rPr lang="it-IT" smtClean="0"/>
              <a:pPr/>
              <a:t>‹N›</a:t>
            </a:fld>
            <a:endParaRPr lang="it-IT"/>
          </a:p>
        </p:txBody>
      </p:sp>
    </p:spTree>
    <p:extLst>
      <p:ext uri="{BB962C8B-B14F-4D97-AF65-F5344CB8AC3E}">
        <p14:creationId xmlns="" xmlns:p14="http://schemas.microsoft.com/office/powerpoint/2010/main" xmlns:mv="urn:schemas-microsoft-com:mac:vml" xmlns:mc="http://schemas.openxmlformats.org/markup-compatibility/2006" val="14363511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389717" y="4800600"/>
            <a:ext cx="7315200" cy="566738"/>
          </a:xfrm>
        </p:spPr>
        <p:txBody>
          <a:bodyPr anchor="b"/>
          <a:lstStyle>
            <a:lvl1pPr algn="l">
              <a:defRPr sz="2000" b="1"/>
            </a:lvl1pPr>
          </a:lstStyle>
          <a:p>
            <a:r>
              <a:rPr lang="it-IT" smtClean="0"/>
              <a:t>Fare clic per modificare stile</a:t>
            </a:r>
            <a:endParaRPr lang="it-IT"/>
          </a:p>
        </p:txBody>
      </p:sp>
      <p:sp>
        <p:nvSpPr>
          <p:cNvPr id="3" name="Segnaposto immagin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A44EF3A9-8D42-FE4E-ACD6-0F04DB375A8F}" type="datetimeFigureOut">
              <a:rPr lang="it-IT" smtClean="0"/>
              <a:pPr/>
              <a:t>27/08/2018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BB6491C-5CAC-9C44-87FD-6D13D23199C4}" type="slidenum">
              <a:rPr lang="it-IT" smtClean="0"/>
              <a:pPr/>
              <a:t>‹N›</a:t>
            </a:fld>
            <a:endParaRPr lang="it-IT"/>
          </a:p>
        </p:txBody>
      </p:sp>
    </p:spTree>
    <p:extLst>
      <p:ext uri="{BB962C8B-B14F-4D97-AF65-F5344CB8AC3E}">
        <p14:creationId xmlns="" xmlns:p14="http://schemas.microsoft.com/office/powerpoint/2010/main" xmlns:mv="urn:schemas-microsoft-com:mac:vml" xmlns:mc="http://schemas.openxmlformats.org/markup-compatibility/2006" val="2295561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44EF3A9-8D42-FE4E-ACD6-0F04DB375A8F}" type="datetimeFigureOut">
              <a:rPr lang="it-IT" smtClean="0"/>
              <a:pPr/>
              <a:t>27/08/2018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B6491C-5CAC-9C44-87FD-6D13D23199C4}" type="slidenum">
              <a:rPr lang="it-IT" smtClean="0"/>
              <a:pPr/>
              <a:t>‹N›</a:t>
            </a:fld>
            <a:endParaRPr lang="it-IT"/>
          </a:p>
        </p:txBody>
      </p:sp>
    </p:spTree>
    <p:extLst>
      <p:ext uri="{BB962C8B-B14F-4D97-AF65-F5344CB8AC3E}">
        <p14:creationId xmlns="" xmlns:p14="http://schemas.microsoft.com/office/powerpoint/2010/main" xmlns:mv="urn:schemas-microsoft-com:mac:vml" xmlns:mc="http://schemas.openxmlformats.org/markup-compatibility/2006" val="115001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839200" y="274639"/>
            <a:ext cx="2743200" cy="5851525"/>
          </a:xfrm>
        </p:spPr>
        <p:txBody>
          <a:bodyPr vert="eaVert"/>
          <a:lstStyle/>
          <a:p>
            <a:r>
              <a:rPr lang="it-IT" smtClean="0"/>
              <a:t>Fare clic per modificare stile</a:t>
            </a:r>
            <a:endParaRPr lang="it-IT"/>
          </a:p>
        </p:txBody>
      </p:sp>
      <p:sp>
        <p:nvSpPr>
          <p:cNvPr id="3" name="Segnaposto testo verticale 2"/>
          <p:cNvSpPr>
            <a:spLocks noGrp="1"/>
          </p:cNvSpPr>
          <p:nvPr>
            <p:ph type="body" orient="vert" idx="1"/>
          </p:nvPr>
        </p:nvSpPr>
        <p:spPr>
          <a:xfrm>
            <a:off x="609600" y="274639"/>
            <a:ext cx="8026400" cy="5851525"/>
          </a:xfrm>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44EF3A9-8D42-FE4E-ACD6-0F04DB375A8F}" type="datetimeFigureOut">
              <a:rPr lang="it-IT" smtClean="0"/>
              <a:pPr/>
              <a:t>27/08/2018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B6491C-5CAC-9C44-87FD-6D13D23199C4}" type="slidenum">
              <a:rPr lang="it-IT" smtClean="0"/>
              <a:pPr/>
              <a:t>‹N›</a:t>
            </a:fld>
            <a:endParaRPr lang="it-IT"/>
          </a:p>
        </p:txBody>
      </p:sp>
    </p:spTree>
    <p:extLst>
      <p:ext uri="{BB962C8B-B14F-4D97-AF65-F5344CB8AC3E}">
        <p14:creationId xmlns="" xmlns:p14="http://schemas.microsoft.com/office/powerpoint/2010/main" xmlns:mv="urn:schemas-microsoft-com:mac:vml" xmlns:mc="http://schemas.openxmlformats.org/markup-compatibility/2006" val="800150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it-IT" smtClean="0"/>
              <a:t>Fare clic per modificare stile</a:t>
            </a:r>
            <a:endParaRPr lang="it-IT"/>
          </a:p>
        </p:txBody>
      </p:sp>
      <p:sp>
        <p:nvSpPr>
          <p:cNvPr id="3" name="Segnaposto testo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4EF3A9-8D42-FE4E-ACD6-0F04DB375A8F}" type="datetimeFigureOut">
              <a:rPr lang="it-IT" smtClean="0"/>
              <a:pPr/>
              <a:t>27/08/2018</a:t>
            </a:fld>
            <a:endParaRPr lang="it-IT"/>
          </a:p>
        </p:txBody>
      </p:sp>
      <p:sp>
        <p:nvSpPr>
          <p:cNvPr id="5" name="Segnaposto piè di pagina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B6491C-5CAC-9C44-87FD-6D13D23199C4}" type="slidenum">
              <a:rPr lang="it-IT" smtClean="0"/>
              <a:pPr/>
              <a:t>‹N›</a:t>
            </a:fld>
            <a:endParaRPr lang="it-IT"/>
          </a:p>
        </p:txBody>
      </p:sp>
    </p:spTree>
    <p:extLst>
      <p:ext uri="{BB962C8B-B14F-4D97-AF65-F5344CB8AC3E}">
        <p14:creationId xmlns="" xmlns:p14="http://schemas.microsoft.com/office/powerpoint/2010/main" xmlns:mv="urn:schemas-microsoft-com:mac:vml" xmlns:mc="http://schemas.openxmlformats.org/markup-compatibility/2006" val="6377836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63773" y="0"/>
            <a:ext cx="11832609" cy="873148"/>
          </a:xfrm>
          <a:prstGeom prst="rect">
            <a:avLst/>
          </a:prstGeom>
          <a:solidFill>
            <a:schemeClr val="accent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6" name="Rettangolo 5"/>
          <p:cNvSpPr/>
          <p:nvPr/>
        </p:nvSpPr>
        <p:spPr>
          <a:xfrm>
            <a:off x="163773" y="6724544"/>
            <a:ext cx="11832609" cy="66613"/>
          </a:xfrm>
          <a:prstGeom prst="rect">
            <a:avLst/>
          </a:prstGeom>
          <a:solidFill>
            <a:schemeClr val="accent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pic>
        <p:nvPicPr>
          <p:cNvPr id="2" name="Picture 1"/>
          <p:cNvPicPr>
            <a:picLocks noChangeAspect="1"/>
          </p:cNvPicPr>
          <p:nvPr/>
        </p:nvPicPr>
        <p:blipFill>
          <a:blip r:embed="rId2">
            <a:extLst>
              <a:ext uri="{28A0092B-C50C-407E-A947-70E740481C1C}">
                <a14:useLocalDpi xmlns="" xmlns:a14="http://schemas.microsoft.com/office/drawing/2010/main" xmlns:mv="urn:schemas-microsoft-com:mac:vml" xmlns:mc="http://schemas.openxmlformats.org/markup-compatibility/2006" val="0"/>
              </a:ext>
            </a:extLst>
          </a:blip>
          <a:stretch>
            <a:fillRect/>
          </a:stretch>
        </p:blipFill>
        <p:spPr>
          <a:xfrm>
            <a:off x="4623945" y="873148"/>
            <a:ext cx="2752725" cy="1333500"/>
          </a:xfrm>
          <a:prstGeom prst="rect">
            <a:avLst/>
          </a:prstGeom>
        </p:spPr>
      </p:pic>
      <p:grpSp>
        <p:nvGrpSpPr>
          <p:cNvPr id="10" name="Group 9"/>
          <p:cNvGrpSpPr/>
          <p:nvPr/>
        </p:nvGrpSpPr>
        <p:grpSpPr>
          <a:xfrm>
            <a:off x="525439" y="6199320"/>
            <a:ext cx="11354936" cy="513724"/>
            <a:chOff x="454072" y="6229442"/>
            <a:chExt cx="8267467" cy="513724"/>
          </a:xfrm>
        </p:grpSpPr>
        <p:pic>
          <p:nvPicPr>
            <p:cNvPr id="3" name="Picture 2"/>
            <p:cNvPicPr>
              <a:picLocks noChangeAspect="1"/>
            </p:cNvPicPr>
            <p:nvPr/>
          </p:nvPicPr>
          <p:blipFill>
            <a:blip r:embed="rId3">
              <a:extLst>
                <a:ext uri="{28A0092B-C50C-407E-A947-70E740481C1C}">
                  <a14:useLocalDpi xmlns="" xmlns:a14="http://schemas.microsoft.com/office/drawing/2010/main" xmlns:mv="urn:schemas-microsoft-com:mac:vml" xmlns:mc="http://schemas.openxmlformats.org/markup-compatibility/2006" val="0"/>
                </a:ext>
              </a:extLst>
            </a:blip>
            <a:stretch>
              <a:fillRect/>
            </a:stretch>
          </p:blipFill>
          <p:spPr>
            <a:xfrm>
              <a:off x="454072" y="6259835"/>
              <a:ext cx="2476500" cy="257175"/>
            </a:xfrm>
            <a:prstGeom prst="rect">
              <a:avLst/>
            </a:prstGeom>
          </p:spPr>
        </p:pic>
        <p:grpSp>
          <p:nvGrpSpPr>
            <p:cNvPr id="7" name="Group 6"/>
            <p:cNvGrpSpPr/>
            <p:nvPr/>
          </p:nvGrpSpPr>
          <p:grpSpPr>
            <a:xfrm>
              <a:off x="3824011" y="6229442"/>
              <a:ext cx="4897528" cy="513724"/>
              <a:chOff x="2488350" y="6216555"/>
              <a:chExt cx="4897528" cy="513724"/>
            </a:xfrm>
          </p:grpSpPr>
          <p:pic>
            <p:nvPicPr>
              <p:cNvPr id="8" name="Picture 7"/>
              <p:cNvPicPr>
                <a:picLocks noChangeAspect="1"/>
              </p:cNvPicPr>
              <p:nvPr/>
            </p:nvPicPr>
            <p:blipFill>
              <a:blip r:embed="rId4">
                <a:extLst>
                  <a:ext uri="{28A0092B-C50C-407E-A947-70E740481C1C}">
                    <a14:useLocalDpi xmlns="" xmlns:a14="http://schemas.microsoft.com/office/drawing/2010/main" xmlns:mv="urn:schemas-microsoft-com:mac:vml" xmlns:mc="http://schemas.openxmlformats.org/markup-compatibility/2006" val="0"/>
                  </a:ext>
                </a:extLst>
              </a:blip>
              <a:stretch>
                <a:fillRect/>
              </a:stretch>
            </p:blipFill>
            <p:spPr>
              <a:xfrm>
                <a:off x="6356468" y="6310051"/>
                <a:ext cx="1029410" cy="353614"/>
              </a:xfrm>
              <a:prstGeom prst="rect">
                <a:avLst/>
              </a:prstGeom>
            </p:spPr>
          </p:pic>
          <p:pic>
            <p:nvPicPr>
              <p:cNvPr id="9" name="Picture 8"/>
              <p:cNvPicPr>
                <a:picLocks noChangeAspect="1"/>
              </p:cNvPicPr>
              <p:nvPr/>
            </p:nvPicPr>
            <p:blipFill>
              <a:blip r:embed="rId5">
                <a:extLst>
                  <a:ext uri="{28A0092B-C50C-407E-A947-70E740481C1C}">
                    <a14:useLocalDpi xmlns="" xmlns:a14="http://schemas.microsoft.com/office/drawing/2010/main" xmlns:mv="urn:schemas-microsoft-com:mac:vml" xmlns:mc="http://schemas.openxmlformats.org/markup-compatibility/2006" val="0"/>
                  </a:ext>
                </a:extLst>
              </a:blip>
              <a:stretch>
                <a:fillRect/>
              </a:stretch>
            </p:blipFill>
            <p:spPr>
              <a:xfrm>
                <a:off x="2488350" y="6216555"/>
                <a:ext cx="1304589" cy="513724"/>
              </a:xfrm>
              <a:prstGeom prst="rect">
                <a:avLst/>
              </a:prstGeom>
            </p:spPr>
          </p:pic>
        </p:grpSp>
      </p:grpSp>
      <p:sp>
        <p:nvSpPr>
          <p:cNvPr id="11" name="CasellaDiTesto 10"/>
          <p:cNvSpPr txBox="1"/>
          <p:nvPr/>
        </p:nvSpPr>
        <p:spPr>
          <a:xfrm>
            <a:off x="802066" y="2397660"/>
            <a:ext cx="5186969" cy="2708434"/>
          </a:xfrm>
          <a:prstGeom prst="rect">
            <a:avLst/>
          </a:prstGeom>
          <a:noFill/>
        </p:spPr>
        <p:txBody>
          <a:bodyPr wrap="square" rtlCol="0">
            <a:spAutoFit/>
          </a:bodyPr>
          <a:lstStyle/>
          <a:p>
            <a:pPr algn="ctr"/>
            <a:r>
              <a:rPr lang="it-IT" sz="3200" b="1" dirty="0" smtClean="0"/>
              <a:t>Ogni classe un’orchestra</a:t>
            </a:r>
          </a:p>
          <a:p>
            <a:pPr algn="ctr"/>
            <a:r>
              <a:rPr lang="it-IT" sz="2400" b="1" dirty="0" smtClean="0"/>
              <a:t>Musica d’insieme e </a:t>
            </a:r>
            <a:r>
              <a:rPr lang="it-IT" sz="2400" b="1" dirty="0" smtClean="0"/>
              <a:t>curricolo</a:t>
            </a:r>
          </a:p>
          <a:p>
            <a:pPr algn="ctr"/>
            <a:r>
              <a:rPr lang="it-IT" sz="2400" b="1" dirty="0" smtClean="0"/>
              <a:t>Nella scuola </a:t>
            </a:r>
            <a:r>
              <a:rPr lang="it-IT" sz="2400" b="1" smtClean="0"/>
              <a:t>di tutti</a:t>
            </a:r>
            <a:endParaRPr lang="it-IT" sz="2400" b="1" dirty="0" smtClean="0"/>
          </a:p>
          <a:p>
            <a:pPr algn="ctr"/>
            <a:endParaRPr lang="it-IT" dirty="0" smtClean="0"/>
          </a:p>
          <a:p>
            <a:pPr algn="ctr"/>
            <a:r>
              <a:rPr lang="it-IT" i="1" dirty="0" smtClean="0"/>
              <a:t>Maurizio Vitali</a:t>
            </a:r>
          </a:p>
          <a:p>
            <a:pPr algn="ctr"/>
            <a:endParaRPr lang="it-IT" dirty="0" smtClean="0"/>
          </a:p>
          <a:p>
            <a:pPr algn="ctr"/>
            <a:r>
              <a:rPr lang="it-IT" dirty="0" smtClean="0"/>
              <a:t>Scuola Secondaria di I Grado</a:t>
            </a:r>
          </a:p>
          <a:p>
            <a:pPr algn="ctr"/>
            <a:endParaRPr lang="it-IT" dirty="0"/>
          </a:p>
        </p:txBody>
      </p:sp>
      <p:pic>
        <p:nvPicPr>
          <p:cNvPr id="12" name="Immagine 11" descr="Cattura.JPG"/>
          <p:cNvPicPr>
            <a:picLocks noChangeAspect="1"/>
          </p:cNvPicPr>
          <p:nvPr/>
        </p:nvPicPr>
        <p:blipFill>
          <a:blip r:embed="rId6"/>
          <a:stretch>
            <a:fillRect/>
          </a:stretch>
        </p:blipFill>
        <p:spPr>
          <a:xfrm>
            <a:off x="5620392" y="2607356"/>
            <a:ext cx="5890671" cy="3141691"/>
          </a:xfrm>
          <a:prstGeom prst="rect">
            <a:avLst/>
          </a:prstGeom>
        </p:spPr>
      </p:pic>
    </p:spTree>
    <p:extLst>
      <p:ext uri="{BB962C8B-B14F-4D97-AF65-F5344CB8AC3E}">
        <p14:creationId xmlns="" xmlns:p14="http://schemas.microsoft.com/office/powerpoint/2010/main" xmlns:mv="urn:schemas-microsoft-com:mac:vml" xmlns:mc="http://schemas.openxmlformats.org/markup-compatibility/2006" val="1898461765"/>
      </p:ext>
    </p:extLst>
  </p:cSld>
  <p:clrMapOvr>
    <a:masterClrMapping/>
  </p:clrMapOvr>
  <mc:AlternateContent xmlns:mc="http://schemas.openxmlformats.org/markup-compatibility/2006">
    <mc:Choice xmlns="" xmlns:p14="http://schemas.microsoft.com/office/powerpoint/2010/main" xmlns:mv="urn:schemas-microsoft-com:mac:vml"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63773" y="0"/>
            <a:ext cx="11832609" cy="873148"/>
          </a:xfrm>
          <a:prstGeom prst="rect">
            <a:avLst/>
          </a:prstGeom>
          <a:solidFill>
            <a:schemeClr val="accent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6" name="Rettangolo 5"/>
          <p:cNvSpPr/>
          <p:nvPr/>
        </p:nvSpPr>
        <p:spPr>
          <a:xfrm>
            <a:off x="163773" y="6724544"/>
            <a:ext cx="11832609" cy="66613"/>
          </a:xfrm>
          <a:prstGeom prst="rect">
            <a:avLst/>
          </a:prstGeom>
          <a:solidFill>
            <a:schemeClr val="accent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graphicFrame>
        <p:nvGraphicFramePr>
          <p:cNvPr id="5" name="Table 4"/>
          <p:cNvGraphicFramePr>
            <a:graphicFrameLocks noGrp="1"/>
          </p:cNvGraphicFramePr>
          <p:nvPr>
            <p:extLst>
              <p:ext uri="{D42A27DB-BD31-4B8C-83A1-F6EECF244321}">
                <p14:modId xmlns="" xmlns:p14="http://schemas.microsoft.com/office/powerpoint/2010/main" xmlns:mv="urn:schemas-microsoft-com:mac:vml" xmlns:mc="http://schemas.openxmlformats.org/markup-compatibility/2006" val="2074625223"/>
              </p:ext>
            </p:extLst>
          </p:nvPr>
        </p:nvGraphicFramePr>
        <p:xfrm>
          <a:off x="330672" y="1070081"/>
          <a:ext cx="5551511" cy="872490"/>
        </p:xfrm>
        <a:graphic>
          <a:graphicData uri="http://schemas.openxmlformats.org/drawingml/2006/table">
            <a:tbl>
              <a:tblPr>
                <a:tableStyleId>{5C22544A-7EE6-4342-B048-85BDC9FD1C3A}</a:tableStyleId>
              </a:tblPr>
              <a:tblGrid>
                <a:gridCol w="5551511">
                  <a:extLst>
                    <a:ext uri="{9D8B030D-6E8A-4147-A177-3AD203B41FA5}">
                      <a16:colId xmlns="" xmlns:a16="http://schemas.microsoft.com/office/drawing/2014/main" xmlns:mv="urn:schemas-microsoft-com:mac:vml" xmlns:mc="http://schemas.openxmlformats.org/markup-compatibility/2006" val="2374688900"/>
                    </a:ext>
                  </a:extLst>
                </a:gridCol>
              </a:tblGrid>
              <a:tr h="200025">
                <a:tc>
                  <a:txBody>
                    <a:bodyPr/>
                    <a:lstStyle/>
                    <a:p>
                      <a:pPr algn="l" fontAlgn="ctr"/>
                      <a:r>
                        <a:rPr lang="it-IT" sz="3200" b="1" u="none" strike="noStrike" dirty="0" smtClean="0">
                          <a:effectLst/>
                        </a:rPr>
                        <a:t>introduzione </a:t>
                      </a:r>
                      <a:endParaRPr lang="it-IT" sz="3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xmlns:mv="urn:schemas-microsoft-com:mac:vml" xmlns:mc="http://schemas.openxmlformats.org/markup-compatibility/2006" val="2014027737"/>
                  </a:ext>
                </a:extLst>
              </a:tr>
              <a:tr h="200025">
                <a:tc>
                  <a:txBody>
                    <a:bodyPr/>
                    <a:lstStyle/>
                    <a:p>
                      <a:pPr algn="l" fontAlgn="ctr"/>
                      <a:r>
                        <a:rPr lang="it-IT" sz="2400" b="0" i="1" u="none" strike="noStrike" dirty="0" smtClean="0">
                          <a:solidFill>
                            <a:schemeClr val="dk1"/>
                          </a:solidFill>
                          <a:effectLst/>
                          <a:latin typeface="+mn-lt"/>
                        </a:rPr>
                        <a:t>Far</a:t>
                      </a:r>
                      <a:r>
                        <a:rPr lang="it-IT" sz="2400" b="0" i="1" u="none" strike="noStrike" baseline="0" dirty="0" smtClean="0">
                          <a:solidFill>
                            <a:schemeClr val="dk1"/>
                          </a:solidFill>
                          <a:effectLst/>
                          <a:latin typeface="+mn-lt"/>
                        </a:rPr>
                        <a:t> crescere identità musicali collettive</a:t>
                      </a:r>
                      <a:endParaRPr lang="it-IT" sz="2400" b="0" i="1"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xmlns:mv="urn:schemas-microsoft-com:mac:vml" xmlns:mc="http://schemas.openxmlformats.org/markup-compatibility/2006" val="1344836373"/>
                  </a:ext>
                </a:extLst>
              </a:tr>
            </a:tbl>
          </a:graphicData>
        </a:graphic>
      </p:graphicFrame>
      <p:sp>
        <p:nvSpPr>
          <p:cNvPr id="7" name="CasellaDiTesto 6"/>
          <p:cNvSpPr txBox="1"/>
          <p:nvPr/>
        </p:nvSpPr>
        <p:spPr>
          <a:xfrm>
            <a:off x="1760350" y="2333684"/>
            <a:ext cx="10019845" cy="3693319"/>
          </a:xfrm>
          <a:prstGeom prst="rect">
            <a:avLst/>
          </a:prstGeom>
          <a:noFill/>
        </p:spPr>
        <p:txBody>
          <a:bodyPr wrap="square" rtlCol="0">
            <a:spAutoFit/>
          </a:bodyPr>
          <a:lstStyle/>
          <a:p>
            <a:pPr algn="just"/>
            <a:r>
              <a:rPr lang="it-IT" dirty="0" smtClean="0"/>
              <a:t>Da diversi anni una parte significativa della didattica che sviluppo nel triennio con le classi di secondaria di I grado può riconoscersi nello slogan: </a:t>
            </a:r>
            <a:r>
              <a:rPr lang="it-IT" b="1" u="sng" dirty="0" smtClean="0"/>
              <a:t>“Ogni classe un’orchestra”</a:t>
            </a:r>
            <a:r>
              <a:rPr lang="it-IT" dirty="0" smtClean="0"/>
              <a:t>. </a:t>
            </a:r>
          </a:p>
          <a:p>
            <a:pPr algn="just"/>
            <a:r>
              <a:rPr lang="it-IT" dirty="0" smtClean="0"/>
              <a:t>I ragazzi, sin dai primi giorni di scuola, mi chiedono che strumento impareranno a suonare. Mi sono interrogato a lungo su questa domanda che esprime il senso del loro diventare grandi nel passaggio tra scuole primaria e secondaria e un’aspettativa riguardo la possibilità d’immergersi in prima persona in un mondo in cui suonare è una cosa bella e significativa. </a:t>
            </a:r>
          </a:p>
          <a:p>
            <a:pPr algn="just"/>
            <a:r>
              <a:rPr lang="it-IT" dirty="0" smtClean="0"/>
              <a:t>La risposta è stata quella di promuovere </a:t>
            </a:r>
            <a:r>
              <a:rPr lang="it-IT" b="1" u="sng" dirty="0" smtClean="0"/>
              <a:t>un’esperienza importante di musica d’insieme</a:t>
            </a:r>
            <a:r>
              <a:rPr lang="it-IT" dirty="0" smtClean="0"/>
              <a:t>. </a:t>
            </a:r>
          </a:p>
          <a:p>
            <a:pPr algn="just"/>
            <a:r>
              <a:rPr lang="it-IT" dirty="0" smtClean="0"/>
              <a:t>Così come una classe può diventare una squadra sportiva, un gruppo teatrale o un casting cinemato-grafico, ho pensato che un gruppo di preadolescenti motivati e attivi, nel corso di tre anni, potesse diventare una piccola orchestra, con la qualità unica e irripetibilità che questa esperienza può offrire.</a:t>
            </a:r>
          </a:p>
          <a:p>
            <a:pPr algn="just"/>
            <a:r>
              <a:rPr lang="it-IT" dirty="0" smtClean="0"/>
              <a:t>È venuto così costruendosi negli anni un processo in grado di </a:t>
            </a:r>
            <a:r>
              <a:rPr lang="it-IT" b="1" u="sng" dirty="0" smtClean="0"/>
              <a:t>far crescere identità musicali collettive</a:t>
            </a:r>
            <a:r>
              <a:rPr lang="it-IT" dirty="0" smtClean="0"/>
              <a:t>, senso di appartenenza verso un’esperienza artistica condivisa, dando vita a storie uniche e memorabili, da poter ricordare negli anni.</a:t>
            </a:r>
          </a:p>
        </p:txBody>
      </p:sp>
    </p:spTree>
    <p:extLst>
      <p:ext uri="{BB962C8B-B14F-4D97-AF65-F5344CB8AC3E}">
        <p14:creationId xmlns="" xmlns:p14="http://schemas.microsoft.com/office/powerpoint/2010/main" xmlns:mv="urn:schemas-microsoft-com:mac:vml" xmlns:mc="http://schemas.openxmlformats.org/markup-compatibility/2006" val="2841800082"/>
      </p:ext>
    </p:extLst>
  </p:cSld>
  <p:clrMapOvr>
    <a:masterClrMapping/>
  </p:clrMapOvr>
  <mc:AlternateContent xmlns:mc="http://schemas.openxmlformats.org/markup-compatibility/2006">
    <mc:Choice xmlns="" xmlns:p14="http://schemas.microsoft.com/office/powerpoint/2010/main" xmlns:mv="urn:schemas-microsoft-com:mac:vml"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63773" y="0"/>
            <a:ext cx="11832609" cy="873148"/>
          </a:xfrm>
          <a:prstGeom prst="rect">
            <a:avLst/>
          </a:prstGeom>
          <a:solidFill>
            <a:schemeClr val="accent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6" name="Rettangolo 5"/>
          <p:cNvSpPr/>
          <p:nvPr/>
        </p:nvSpPr>
        <p:spPr>
          <a:xfrm>
            <a:off x="163773" y="6724544"/>
            <a:ext cx="11832609" cy="66613"/>
          </a:xfrm>
          <a:prstGeom prst="rect">
            <a:avLst/>
          </a:prstGeom>
          <a:solidFill>
            <a:schemeClr val="accent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graphicFrame>
        <p:nvGraphicFramePr>
          <p:cNvPr id="5" name="Table 4"/>
          <p:cNvGraphicFramePr>
            <a:graphicFrameLocks noGrp="1"/>
          </p:cNvGraphicFramePr>
          <p:nvPr>
            <p:extLst>
              <p:ext uri="{D42A27DB-BD31-4B8C-83A1-F6EECF244321}">
                <p14:modId xmlns="" xmlns:p14="http://schemas.microsoft.com/office/powerpoint/2010/main" xmlns:mv="urn:schemas-microsoft-com:mac:vml" xmlns:mc="http://schemas.openxmlformats.org/markup-compatibility/2006" val="742210537"/>
              </p:ext>
            </p:extLst>
          </p:nvPr>
        </p:nvGraphicFramePr>
        <p:xfrm>
          <a:off x="330672" y="1070081"/>
          <a:ext cx="7776098" cy="894906"/>
        </p:xfrm>
        <a:graphic>
          <a:graphicData uri="http://schemas.openxmlformats.org/drawingml/2006/table">
            <a:tbl>
              <a:tblPr>
                <a:tableStyleId>{5C22544A-7EE6-4342-B048-85BDC9FD1C3A}</a:tableStyleId>
              </a:tblPr>
              <a:tblGrid>
                <a:gridCol w="7776098">
                  <a:extLst>
                    <a:ext uri="{9D8B030D-6E8A-4147-A177-3AD203B41FA5}">
                      <a16:colId xmlns="" xmlns:a16="http://schemas.microsoft.com/office/drawing/2014/main" xmlns:mv="urn:schemas-microsoft-com:mac:vml" xmlns:mc="http://schemas.openxmlformats.org/markup-compatibility/2006" val="2374688900"/>
                    </a:ext>
                  </a:extLst>
                </a:gridCol>
              </a:tblGrid>
              <a:tr h="200025">
                <a:tc>
                  <a:txBody>
                    <a:bodyPr/>
                    <a:lstStyle/>
                    <a:p>
                      <a:pPr marL="0" algn="l" defTabSz="457200" rtl="0" eaLnBrk="1" fontAlgn="ctr" latinLnBrk="0" hangingPunct="1"/>
                      <a:r>
                        <a:rPr lang="it-IT" sz="3200" b="1" i="0" u="none" strike="noStrike" kern="1200" dirty="0" smtClean="0">
                          <a:solidFill>
                            <a:schemeClr val="dk1"/>
                          </a:solidFill>
                          <a:effectLst/>
                          <a:latin typeface="+mn-lt"/>
                          <a:ea typeface="+mn-ea"/>
                          <a:cs typeface="+mn-cs"/>
                        </a:rPr>
                        <a:t>la cassetta degli attrezzi</a:t>
                      </a:r>
                      <a:endParaRPr lang="it-IT" sz="3200" b="1" i="0" u="none" strike="noStrike" kern="1200" dirty="0">
                        <a:solidFill>
                          <a:schemeClr val="dk1"/>
                        </a:solidFill>
                        <a:effectLst/>
                        <a:latin typeface="+mn-lt"/>
                        <a:ea typeface="+mn-ea"/>
                        <a:cs typeface="+mn-cs"/>
                      </a:endParaRPr>
                    </a:p>
                  </a:txBody>
                  <a:tcPr marL="9525" marR="9525" marT="9525" marB="0" anchor="ctr"/>
                </a:tc>
                <a:extLst>
                  <a:ext uri="{0D108BD9-81ED-4DB2-BD59-A6C34878D82A}">
                    <a16:rowId xmlns="" xmlns:a16="http://schemas.microsoft.com/office/drawing/2014/main" xmlns:mv="urn:schemas-microsoft-com:mac:vml" xmlns:mc="http://schemas.openxmlformats.org/markup-compatibility/2006" val="2014027737"/>
                  </a:ext>
                </a:extLst>
              </a:tr>
              <a:tr h="397701">
                <a:tc>
                  <a:txBody>
                    <a:bodyPr/>
                    <a:lstStyle/>
                    <a:p>
                      <a:pPr marL="0" marR="0" indent="0" algn="l" defTabSz="457200" rtl="0" eaLnBrk="1" fontAlgn="ctr" latinLnBrk="0" hangingPunct="1">
                        <a:lnSpc>
                          <a:spcPct val="100000"/>
                        </a:lnSpc>
                        <a:spcBef>
                          <a:spcPts val="0"/>
                        </a:spcBef>
                        <a:spcAft>
                          <a:spcPts val="0"/>
                        </a:spcAft>
                        <a:buClrTx/>
                        <a:buSzTx/>
                        <a:buFontTx/>
                        <a:buNone/>
                        <a:tabLst/>
                        <a:defRPr/>
                      </a:pPr>
                      <a:r>
                        <a:rPr lang="it-IT" sz="2400" b="0" i="1" u="none" strike="noStrike" kern="1200" dirty="0" smtClean="0">
                          <a:solidFill>
                            <a:schemeClr val="dk1"/>
                          </a:solidFill>
                          <a:effectLst/>
                          <a:latin typeface="+mn-lt"/>
                          <a:ea typeface="+mn-ea"/>
                          <a:cs typeface="+mn-cs"/>
                        </a:rPr>
                        <a:t>Il tempo-spazio del laboratorio musicale</a:t>
                      </a:r>
                    </a:p>
                  </a:txBody>
                  <a:tcPr marL="9525" marR="9525" marT="9525" marB="0" anchor="ctr"/>
                </a:tc>
                <a:extLst>
                  <a:ext uri="{0D108BD9-81ED-4DB2-BD59-A6C34878D82A}">
                    <a16:rowId xmlns="" xmlns:a16="http://schemas.microsoft.com/office/drawing/2014/main" xmlns:mv="urn:schemas-microsoft-com:mac:vml" xmlns:mc="http://schemas.openxmlformats.org/markup-compatibility/2006" val="1344836373"/>
                  </a:ext>
                </a:extLst>
              </a:tr>
            </a:tbl>
          </a:graphicData>
        </a:graphic>
      </p:graphicFrame>
      <p:sp>
        <p:nvSpPr>
          <p:cNvPr id="8" name="Rettangolo 7"/>
          <p:cNvSpPr/>
          <p:nvPr/>
        </p:nvSpPr>
        <p:spPr>
          <a:xfrm>
            <a:off x="1274323" y="2412460"/>
            <a:ext cx="10722059" cy="3416320"/>
          </a:xfrm>
          <a:prstGeom prst="rect">
            <a:avLst/>
          </a:prstGeom>
        </p:spPr>
        <p:txBody>
          <a:bodyPr wrap="square">
            <a:spAutoFit/>
          </a:bodyPr>
          <a:lstStyle/>
          <a:p>
            <a:pPr algn="just"/>
            <a:r>
              <a:rPr lang="it-IT" dirty="0" smtClean="0"/>
              <a:t>La proposta didattica prevede una parziale riconversione del curricolo di Musica teso a favorire, nel triennio, la graduale costruzione delle </a:t>
            </a:r>
            <a:r>
              <a:rPr lang="it-IT" b="1" u="sng" dirty="0" smtClean="0"/>
              <a:t>competenze</a:t>
            </a:r>
            <a:r>
              <a:rPr lang="it-IT" dirty="0" smtClean="0"/>
              <a:t> necessarie a dar vita ad un’esperienza orchestrale inclusiva e di qualità. </a:t>
            </a:r>
          </a:p>
          <a:p>
            <a:pPr algn="just"/>
            <a:r>
              <a:rPr lang="it-IT" dirty="0" smtClean="0"/>
              <a:t>In questa prospettiva si è cominciato a lavorare sul tempo scuola, spinti anche dalla forte domanda di  ampliamento dell’offerta </a:t>
            </a:r>
            <a:r>
              <a:rPr lang="it-IT" dirty="0" err="1" smtClean="0"/>
              <a:t>formativo-musicale</a:t>
            </a:r>
            <a:r>
              <a:rPr lang="it-IT" dirty="0" smtClean="0"/>
              <a:t> proveniente da molti alunni e dalle famiglie. </a:t>
            </a:r>
          </a:p>
          <a:p>
            <a:pPr algn="just"/>
            <a:r>
              <a:rPr lang="it-IT" dirty="0" smtClean="0"/>
              <a:t>Si è così operato per consentire agli alunni di fruire sistematicamente di un </a:t>
            </a:r>
            <a:r>
              <a:rPr lang="it-IT" b="1" u="sng" dirty="0" smtClean="0"/>
              <a:t>tempo-spazio di attività </a:t>
            </a:r>
            <a:r>
              <a:rPr lang="it-IT" b="1" u="sng" dirty="0" err="1" smtClean="0"/>
              <a:t>didattico-laboratoriale</a:t>
            </a:r>
            <a:r>
              <a:rPr lang="it-IT" dirty="0" smtClean="0"/>
              <a:t> in cui l’efficacia dell’esperienza estetica arricchisse la produzione musicale, insieme alle competenze di ascolto e analisi. Interessava soprattutto il </a:t>
            </a:r>
            <a:r>
              <a:rPr lang="it-IT" b="1" u="sng" dirty="0" smtClean="0"/>
              <a:t>processo</a:t>
            </a:r>
            <a:r>
              <a:rPr lang="it-IT" dirty="0" smtClean="0"/>
              <a:t>, ma la qualità del </a:t>
            </a:r>
            <a:r>
              <a:rPr lang="it-IT" b="1" u="sng" dirty="0" smtClean="0"/>
              <a:t>prodotto</a:t>
            </a:r>
            <a:r>
              <a:rPr lang="it-IT" dirty="0" smtClean="0"/>
              <a:t> non è mai stata da meno.</a:t>
            </a:r>
          </a:p>
          <a:p>
            <a:pPr algn="just"/>
            <a:r>
              <a:rPr lang="it-IT" dirty="0" smtClean="0"/>
              <a:t>L’esperienza acquisita consente di affermare che ogni classe può costruirsi una propria identità di orchestra, valorizzando e integrando i potenziali musicali di tutti i suoi componenti, nessuno escluso, per sperimentare l’esperienza eccezionale di far parte di un gruppo polifonico. Il progetto si costruisce nel primo biennio, per realizzarsi pienamente nel corso del terzo anno, affiancando al lavoro curricolare esperienze </a:t>
            </a:r>
            <a:r>
              <a:rPr lang="it-IT" dirty="0" err="1" smtClean="0"/>
              <a:t>laboratoriali</a:t>
            </a:r>
            <a:r>
              <a:rPr lang="it-IT" dirty="0" smtClean="0"/>
              <a:t> per gruppi di alunni a classi parallele, provenienti anche da plessi diversi. </a:t>
            </a:r>
          </a:p>
        </p:txBody>
      </p:sp>
    </p:spTree>
    <p:extLst>
      <p:ext uri="{BB962C8B-B14F-4D97-AF65-F5344CB8AC3E}">
        <p14:creationId xmlns="" xmlns:p14="http://schemas.microsoft.com/office/powerpoint/2010/main" xmlns:mv="urn:schemas-microsoft-com:mac:vml" xmlns:mc="http://schemas.openxmlformats.org/markup-compatibility/2006" val="3211760858"/>
      </p:ext>
    </p:extLst>
  </p:cSld>
  <p:clrMapOvr>
    <a:masterClrMapping/>
  </p:clrMapOvr>
  <mc:AlternateContent xmlns:mc="http://schemas.openxmlformats.org/markup-compatibility/2006">
    <mc:Choice xmlns="" xmlns:p14="http://schemas.microsoft.com/office/powerpoint/2010/main" xmlns:mv="urn:schemas-microsoft-com:mac:vml"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63773" y="0"/>
            <a:ext cx="11832609" cy="873148"/>
          </a:xfrm>
          <a:prstGeom prst="rect">
            <a:avLst/>
          </a:prstGeom>
          <a:solidFill>
            <a:schemeClr val="accent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6" name="Rettangolo 5"/>
          <p:cNvSpPr/>
          <p:nvPr/>
        </p:nvSpPr>
        <p:spPr>
          <a:xfrm>
            <a:off x="163773" y="6724544"/>
            <a:ext cx="11832609" cy="66613"/>
          </a:xfrm>
          <a:prstGeom prst="rect">
            <a:avLst/>
          </a:prstGeom>
          <a:solidFill>
            <a:schemeClr val="accent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graphicFrame>
        <p:nvGraphicFramePr>
          <p:cNvPr id="2" name="Table 1"/>
          <p:cNvGraphicFramePr>
            <a:graphicFrameLocks noGrp="1"/>
          </p:cNvGraphicFramePr>
          <p:nvPr>
            <p:extLst>
              <p:ext uri="{D42A27DB-BD31-4B8C-83A1-F6EECF244321}">
                <p14:modId xmlns="" xmlns:p14="http://schemas.microsoft.com/office/powerpoint/2010/main" xmlns:mv="urn:schemas-microsoft-com:mac:vml" xmlns:mc="http://schemas.openxmlformats.org/markup-compatibility/2006" val="2939425917"/>
              </p:ext>
            </p:extLst>
          </p:nvPr>
        </p:nvGraphicFramePr>
        <p:xfrm>
          <a:off x="504967" y="1007251"/>
          <a:ext cx="5268036" cy="872490"/>
        </p:xfrm>
        <a:graphic>
          <a:graphicData uri="http://schemas.openxmlformats.org/drawingml/2006/table">
            <a:tbl>
              <a:tblPr>
                <a:tableStyleId>{5C22544A-7EE6-4342-B048-85BDC9FD1C3A}</a:tableStyleId>
              </a:tblPr>
              <a:tblGrid>
                <a:gridCol w="5268036">
                  <a:extLst>
                    <a:ext uri="{9D8B030D-6E8A-4147-A177-3AD203B41FA5}">
                      <a16:colId xmlns="" xmlns:a16="http://schemas.microsoft.com/office/drawing/2014/main" xmlns:mv="urn:schemas-microsoft-com:mac:vml" xmlns:mc="http://schemas.openxmlformats.org/markup-compatibility/2006" val="129866037"/>
                    </a:ext>
                  </a:extLst>
                </a:gridCol>
              </a:tblGrid>
              <a:tr h="200025">
                <a:tc>
                  <a:txBody>
                    <a:bodyPr/>
                    <a:lstStyle/>
                    <a:p>
                      <a:pPr marL="0" algn="l" defTabSz="457200" rtl="0" eaLnBrk="1" fontAlgn="ctr" latinLnBrk="0" hangingPunct="1"/>
                      <a:r>
                        <a:rPr lang="it-IT" sz="3200" b="1" i="0" u="none" strike="noStrike" kern="1200" dirty="0" smtClean="0">
                          <a:solidFill>
                            <a:schemeClr val="dk1"/>
                          </a:solidFill>
                          <a:effectLst/>
                          <a:latin typeface="+mn-lt"/>
                          <a:ea typeface="+mn-ea"/>
                          <a:cs typeface="+mn-cs"/>
                        </a:rPr>
                        <a:t> il progetto </a:t>
                      </a:r>
                      <a:endParaRPr lang="it-IT" sz="3200" b="1" i="0" u="none" strike="noStrike" kern="1200" dirty="0">
                        <a:solidFill>
                          <a:schemeClr val="dk1"/>
                        </a:solidFill>
                        <a:effectLst/>
                        <a:latin typeface="+mn-lt"/>
                        <a:ea typeface="+mn-ea"/>
                        <a:cs typeface="+mn-cs"/>
                      </a:endParaRPr>
                    </a:p>
                  </a:txBody>
                  <a:tcPr marL="9525" marR="9525" marT="9525" marB="0" anchor="ctr"/>
                </a:tc>
                <a:extLst>
                  <a:ext uri="{0D108BD9-81ED-4DB2-BD59-A6C34878D82A}">
                    <a16:rowId xmlns="" xmlns:a16="http://schemas.microsoft.com/office/drawing/2014/main" xmlns:mv="urn:schemas-microsoft-com:mac:vml" xmlns:mc="http://schemas.openxmlformats.org/markup-compatibility/2006" val="248603203"/>
                  </a:ext>
                </a:extLst>
              </a:tr>
              <a:tr h="228600">
                <a:tc>
                  <a:txBody>
                    <a:bodyPr/>
                    <a:lstStyle/>
                    <a:p>
                      <a:pPr algn="l" fontAlgn="ctr"/>
                      <a:r>
                        <a:rPr lang="it-IT" sz="2400" b="0" i="1" u="none" strike="noStrike" dirty="0" smtClean="0">
                          <a:effectLst/>
                        </a:rPr>
                        <a:t> Fase iniziale:</a:t>
                      </a:r>
                      <a:r>
                        <a:rPr lang="it-IT" sz="2400" b="0" i="1" u="none" strike="noStrike" baseline="0" dirty="0" smtClean="0">
                          <a:effectLst/>
                        </a:rPr>
                        <a:t> il primo biennio</a:t>
                      </a:r>
                      <a:endParaRPr lang="it-IT" sz="2400" b="0" i="1"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xmlns:mv="urn:schemas-microsoft-com:mac:vml" xmlns:mc="http://schemas.openxmlformats.org/markup-compatibility/2006" val="2994458695"/>
                  </a:ext>
                </a:extLst>
              </a:tr>
            </a:tbl>
          </a:graphicData>
        </a:graphic>
      </p:graphicFrame>
      <p:sp>
        <p:nvSpPr>
          <p:cNvPr id="8" name="CasellaDiTesto 7"/>
          <p:cNvSpPr txBox="1"/>
          <p:nvPr/>
        </p:nvSpPr>
        <p:spPr>
          <a:xfrm>
            <a:off x="1177047" y="2237362"/>
            <a:ext cx="10515600" cy="3693319"/>
          </a:xfrm>
          <a:prstGeom prst="rect">
            <a:avLst/>
          </a:prstGeom>
          <a:noFill/>
        </p:spPr>
        <p:txBody>
          <a:bodyPr wrap="square" rtlCol="0">
            <a:spAutoFit/>
          </a:bodyPr>
          <a:lstStyle/>
          <a:p>
            <a:pPr algn="just"/>
            <a:r>
              <a:rPr lang="it-IT" dirty="0" smtClean="0"/>
              <a:t>In classe prima e seconda si acquisiscono alcune </a:t>
            </a:r>
            <a:r>
              <a:rPr lang="it-IT" b="1" u="sng" dirty="0" smtClean="0"/>
              <a:t>competenze di base</a:t>
            </a:r>
            <a:r>
              <a:rPr lang="it-IT" dirty="0" smtClean="0"/>
              <a:t> nel canto collettivo, nell’uso del flauto dolce, delle tastiere, degli strumenti a barre, di </a:t>
            </a:r>
            <a:r>
              <a:rPr lang="it-IT" dirty="0" err="1" smtClean="0"/>
              <a:t>idiofoni</a:t>
            </a:r>
            <a:r>
              <a:rPr lang="it-IT" dirty="0" smtClean="0"/>
              <a:t>, membranofoni e del PC. Attraverso la pratica si apprendono anche gli aspetti grammaticali e sintattici fondamentali del codice musicale tradizionale (e non solo), che saranno necessari ad accompagnare una semplice lettura della partitura.</a:t>
            </a:r>
          </a:p>
          <a:p>
            <a:pPr algn="just"/>
            <a:r>
              <a:rPr lang="it-IT" dirty="0" smtClean="0"/>
              <a:t>Nel corso del </a:t>
            </a:r>
            <a:r>
              <a:rPr lang="it-IT" b="1" u="sng" dirty="0" smtClean="0"/>
              <a:t>primo anno</a:t>
            </a:r>
            <a:r>
              <a:rPr lang="it-IT" dirty="0" smtClean="0"/>
              <a:t> gli alunni affrontano il flauto, il PC e il mondo delle percussioni, in particolare dei membranofoni, attraverso attività di lettura, improvvisazione e composizione individuale e di gruppo. L’acquisizione del codice </a:t>
            </a:r>
            <a:r>
              <a:rPr lang="it-IT" dirty="0" err="1" smtClean="0"/>
              <a:t>ritmico-melodico</a:t>
            </a:r>
            <a:r>
              <a:rPr lang="it-IT" dirty="0" smtClean="0"/>
              <a:t> è sostenuta anche dall’utilizzo di un software open source che aiuta i ragazzi a trascrivere e imparare i brani studiati, ad inventarne di propri, sia a scuola che a casa. </a:t>
            </a:r>
          </a:p>
          <a:p>
            <a:pPr algn="just"/>
            <a:r>
              <a:rPr lang="it-IT" dirty="0" smtClean="0"/>
              <a:t>In </a:t>
            </a:r>
            <a:r>
              <a:rPr lang="it-IT" b="1" u="sng" dirty="0" smtClean="0"/>
              <a:t>classe seconda</a:t>
            </a:r>
            <a:r>
              <a:rPr lang="it-IT" dirty="0" smtClean="0"/>
              <a:t> si aggiunge lo studio della tastiera elettronica. L’attività in classe è sempre collettiva e i ragazzi a rotazione suonano le tastiere elettroniche, gli strumenti a piastra disponibili, e quando non ci sono più strumenti le tastiere mute </a:t>
            </a:r>
            <a:r>
              <a:rPr lang="it-IT" dirty="0" err="1" smtClean="0"/>
              <a:t>autocostruite</a:t>
            </a:r>
            <a:r>
              <a:rPr lang="it-IT" dirty="0" smtClean="0"/>
              <a:t> (o i </a:t>
            </a:r>
            <a:r>
              <a:rPr lang="it-IT" dirty="0" err="1" smtClean="0"/>
              <a:t>tablet</a:t>
            </a:r>
            <a:r>
              <a:rPr lang="it-IT" dirty="0" smtClean="0"/>
              <a:t>, per chi li possiede). Lo studio della tastiera facilita anche l’apprendimento delle alterazioni, degli intervalli e della loro misurazione, mentre al flauto, ai tamburi e al PC prosegue l’approfondimento delle competenze tecniche e delle grammatiche relative. </a:t>
            </a:r>
          </a:p>
        </p:txBody>
      </p:sp>
    </p:spTree>
    <p:extLst>
      <p:ext uri="{BB962C8B-B14F-4D97-AF65-F5344CB8AC3E}">
        <p14:creationId xmlns="" xmlns:p14="http://schemas.microsoft.com/office/powerpoint/2010/main" xmlns:mv="urn:schemas-microsoft-com:mac:vml" xmlns:mc="http://schemas.openxmlformats.org/markup-compatibility/2006" val="1565740794"/>
      </p:ext>
    </p:extLst>
  </p:cSld>
  <p:clrMapOvr>
    <a:masterClrMapping/>
  </p:clrMapOvr>
  <mc:AlternateContent xmlns:mc="http://schemas.openxmlformats.org/markup-compatibility/2006">
    <mc:Choice xmlns="" xmlns:p14="http://schemas.microsoft.com/office/powerpoint/2010/main" xmlns:mv="urn:schemas-microsoft-com:mac:vml"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63773" y="0"/>
            <a:ext cx="11832609" cy="873148"/>
          </a:xfrm>
          <a:prstGeom prst="rect">
            <a:avLst/>
          </a:prstGeom>
          <a:solidFill>
            <a:schemeClr val="accent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6" name="Rettangolo 5"/>
          <p:cNvSpPr/>
          <p:nvPr/>
        </p:nvSpPr>
        <p:spPr>
          <a:xfrm>
            <a:off x="163773" y="6724544"/>
            <a:ext cx="11832609" cy="66613"/>
          </a:xfrm>
          <a:prstGeom prst="rect">
            <a:avLst/>
          </a:prstGeom>
          <a:solidFill>
            <a:schemeClr val="accent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graphicFrame>
        <p:nvGraphicFramePr>
          <p:cNvPr id="2" name="Table 1"/>
          <p:cNvGraphicFramePr>
            <a:graphicFrameLocks noGrp="1"/>
          </p:cNvGraphicFramePr>
          <p:nvPr>
            <p:extLst>
              <p:ext uri="{D42A27DB-BD31-4B8C-83A1-F6EECF244321}">
                <p14:modId xmlns="" xmlns:p14="http://schemas.microsoft.com/office/powerpoint/2010/main" xmlns:mv="urn:schemas-microsoft-com:mac:vml" xmlns:mc="http://schemas.openxmlformats.org/markup-compatibility/2006" val="3590260996"/>
              </p:ext>
            </p:extLst>
          </p:nvPr>
        </p:nvGraphicFramePr>
        <p:xfrm>
          <a:off x="504967" y="1007251"/>
          <a:ext cx="5268036" cy="872490"/>
        </p:xfrm>
        <a:graphic>
          <a:graphicData uri="http://schemas.openxmlformats.org/drawingml/2006/table">
            <a:tbl>
              <a:tblPr>
                <a:tableStyleId>{5C22544A-7EE6-4342-B048-85BDC9FD1C3A}</a:tableStyleId>
              </a:tblPr>
              <a:tblGrid>
                <a:gridCol w="5268036">
                  <a:extLst>
                    <a:ext uri="{9D8B030D-6E8A-4147-A177-3AD203B41FA5}">
                      <a16:colId xmlns="" xmlns:a16="http://schemas.microsoft.com/office/drawing/2014/main" xmlns:mv="urn:schemas-microsoft-com:mac:vml" xmlns:mc="http://schemas.openxmlformats.org/markup-compatibility/2006" val="129866037"/>
                    </a:ext>
                  </a:extLst>
                </a:gridCol>
              </a:tblGrid>
              <a:tr h="200025">
                <a:tc>
                  <a:txBody>
                    <a:bodyPr/>
                    <a:lstStyle/>
                    <a:p>
                      <a:pPr algn="l" fontAlgn="ctr"/>
                      <a:r>
                        <a:rPr lang="it-IT" sz="3200" b="1" i="0" u="none" strike="noStrike" kern="1200" dirty="0" smtClean="0">
                          <a:solidFill>
                            <a:schemeClr val="dk1"/>
                          </a:solidFill>
                          <a:effectLst/>
                          <a:latin typeface="+mn-lt"/>
                          <a:ea typeface="+mn-ea"/>
                          <a:cs typeface="+mn-cs"/>
                        </a:rPr>
                        <a:t>il progetto</a:t>
                      </a:r>
                      <a:r>
                        <a:rPr lang="it-IT" sz="2400" b="1" i="0" u="none" strike="noStrike" kern="1200" dirty="0" smtClean="0">
                          <a:solidFill>
                            <a:schemeClr val="dk1"/>
                          </a:solidFill>
                          <a:effectLst/>
                          <a:latin typeface="+mn-lt"/>
                          <a:ea typeface="+mn-ea"/>
                          <a:cs typeface="+mn-cs"/>
                        </a:rPr>
                        <a:t> </a:t>
                      </a:r>
                      <a:endParaRPr lang="it-IT"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xmlns:mv="urn:schemas-microsoft-com:mac:vml" xmlns:mc="http://schemas.openxmlformats.org/markup-compatibility/2006" val="248603203"/>
                  </a:ext>
                </a:extLst>
              </a:tr>
              <a:tr h="228600">
                <a:tc>
                  <a:txBody>
                    <a:bodyPr/>
                    <a:lstStyle/>
                    <a:p>
                      <a:pPr algn="l" fontAlgn="ctr"/>
                      <a:r>
                        <a:rPr lang="it-IT" sz="2400" b="0" i="1" u="none" strike="noStrike" dirty="0" smtClean="0">
                          <a:effectLst/>
                        </a:rPr>
                        <a:t> Tra</a:t>
                      </a:r>
                      <a:r>
                        <a:rPr lang="it-IT" sz="2400" b="0" i="1" u="none" strike="noStrike" baseline="0" dirty="0" smtClean="0">
                          <a:effectLst/>
                        </a:rPr>
                        <a:t> biennio e terzo anno</a:t>
                      </a:r>
                      <a:endParaRPr lang="it-IT" sz="2400" b="1" i="1"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xmlns:mv="urn:schemas-microsoft-com:mac:vml" xmlns:mc="http://schemas.openxmlformats.org/markup-compatibility/2006" val="2994458695"/>
                  </a:ext>
                </a:extLst>
              </a:tr>
            </a:tbl>
          </a:graphicData>
        </a:graphic>
      </p:graphicFrame>
      <p:sp>
        <p:nvSpPr>
          <p:cNvPr id="8" name="CasellaDiTesto 7"/>
          <p:cNvSpPr txBox="1"/>
          <p:nvPr/>
        </p:nvSpPr>
        <p:spPr>
          <a:xfrm>
            <a:off x="1001949" y="2188723"/>
            <a:ext cx="10671242" cy="3970318"/>
          </a:xfrm>
          <a:prstGeom prst="rect">
            <a:avLst/>
          </a:prstGeom>
          <a:noFill/>
        </p:spPr>
        <p:txBody>
          <a:bodyPr wrap="square" rtlCol="0">
            <a:spAutoFit/>
          </a:bodyPr>
          <a:lstStyle/>
          <a:p>
            <a:pPr algn="just"/>
            <a:r>
              <a:rPr lang="it-IT" dirty="0" smtClean="0"/>
              <a:t>Nel corso del biennio sono previste verifiche individuali per ogni strumento. Gli alunni vengono motivati al </a:t>
            </a:r>
            <a:r>
              <a:rPr lang="it-IT" b="1" u="sng" dirty="0" err="1" smtClean="0"/>
              <a:t>polistrumentismo</a:t>
            </a:r>
            <a:r>
              <a:rPr lang="it-IT" dirty="0" smtClean="0"/>
              <a:t> e all’</a:t>
            </a:r>
            <a:r>
              <a:rPr lang="it-IT" b="1" u="sng" dirty="0" smtClean="0"/>
              <a:t>autodidattica</a:t>
            </a:r>
            <a:r>
              <a:rPr lang="it-IT" dirty="0" smtClean="0"/>
              <a:t>. </a:t>
            </a:r>
          </a:p>
          <a:p>
            <a:pPr algn="just"/>
            <a:r>
              <a:rPr lang="it-IT" dirty="0" smtClean="0"/>
              <a:t>Tutti i risultati conseguiti vengono monitorati nel tempo per acquisire le informazioni necessarie a quello che sarà l’</a:t>
            </a:r>
            <a:r>
              <a:rPr lang="it-IT" b="1" u="sng" dirty="0" smtClean="0"/>
              <a:t>arrangiamento su misura</a:t>
            </a:r>
            <a:r>
              <a:rPr lang="it-IT" dirty="0" smtClean="0"/>
              <a:t> che si realizzerà in classe terza. Per ogni alunno viene costruito un compito individualizzato e misurato sulle sue reali possibilità di successo. Così se nel biennio “l’ostacolo da superare” è posto per tutti all’incirca allo stesso livello, per poter conoscere meglio le potenzialità di ciascuno, in classe terza ognuno avrà il proprio obiettivo da raggiungere e così accade che le valutazioni salgano per tutti e con queste la motivazione generale e  la qualità del suono collettivo.</a:t>
            </a:r>
          </a:p>
          <a:p>
            <a:pPr algn="just"/>
            <a:r>
              <a:rPr lang="it-IT" dirty="0" smtClean="0"/>
              <a:t>All’inizio della </a:t>
            </a:r>
            <a:r>
              <a:rPr lang="it-IT" b="1" u="sng" dirty="0" smtClean="0"/>
              <a:t>terza classe</a:t>
            </a:r>
            <a:r>
              <a:rPr lang="it-IT" dirty="0" smtClean="0"/>
              <a:t> vengono presentati i brani da suonare. Si scelgono attraverso discussioni che si svolgono in tutte le terze, in quanto i brani sono gli stessi per tutti, ciò rende possibili interazioni e scambi preziosi tra le classi. Sulla base delle competenze strumentali acquisite nel biennio, dopo ampie negoziazioni, vengono attribuiti gli strumenti e formati i gruppi strumentali. Qualche sacrificio è indispensabile, ma per il gruppo si può fare. I ruoli poi variano di brano in brano: chi ha suonato uno strumento nel primo potrà cambiarlo nel secondo e forse anche nel terzo. </a:t>
            </a:r>
          </a:p>
        </p:txBody>
      </p:sp>
    </p:spTree>
    <p:extLst>
      <p:ext uri="{BB962C8B-B14F-4D97-AF65-F5344CB8AC3E}">
        <p14:creationId xmlns="" xmlns:p14="http://schemas.microsoft.com/office/powerpoint/2010/main" xmlns:mv="urn:schemas-microsoft-com:mac:vml" xmlns:mc="http://schemas.openxmlformats.org/markup-compatibility/2006" val="3422021100"/>
      </p:ext>
    </p:extLst>
  </p:cSld>
  <p:clrMapOvr>
    <a:masterClrMapping/>
  </p:clrMapOvr>
  <mc:AlternateContent xmlns:mc="http://schemas.openxmlformats.org/markup-compatibility/2006">
    <mc:Choice xmlns="" xmlns:p14="http://schemas.microsoft.com/office/powerpoint/2010/main" xmlns:mv="urn:schemas-microsoft-com:mac:vml"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63773" y="0"/>
            <a:ext cx="11832609" cy="873148"/>
          </a:xfrm>
          <a:prstGeom prst="rect">
            <a:avLst/>
          </a:prstGeom>
          <a:solidFill>
            <a:schemeClr val="accent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6" name="Rettangolo 5"/>
          <p:cNvSpPr/>
          <p:nvPr/>
        </p:nvSpPr>
        <p:spPr>
          <a:xfrm>
            <a:off x="163773" y="6724544"/>
            <a:ext cx="11832609" cy="66613"/>
          </a:xfrm>
          <a:prstGeom prst="rect">
            <a:avLst/>
          </a:prstGeom>
          <a:solidFill>
            <a:schemeClr val="accent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graphicFrame>
        <p:nvGraphicFramePr>
          <p:cNvPr id="2" name="Table 1"/>
          <p:cNvGraphicFramePr>
            <a:graphicFrameLocks noGrp="1"/>
          </p:cNvGraphicFramePr>
          <p:nvPr>
            <p:extLst>
              <p:ext uri="{D42A27DB-BD31-4B8C-83A1-F6EECF244321}">
                <p14:modId xmlns="" xmlns:p14="http://schemas.microsoft.com/office/powerpoint/2010/main" xmlns:mv="urn:schemas-microsoft-com:mac:vml" xmlns:mc="http://schemas.openxmlformats.org/markup-compatibility/2006" val="3590260996"/>
              </p:ext>
            </p:extLst>
          </p:nvPr>
        </p:nvGraphicFramePr>
        <p:xfrm>
          <a:off x="504967" y="1007251"/>
          <a:ext cx="5268036" cy="872490"/>
        </p:xfrm>
        <a:graphic>
          <a:graphicData uri="http://schemas.openxmlformats.org/drawingml/2006/table">
            <a:tbl>
              <a:tblPr>
                <a:tableStyleId>{5C22544A-7EE6-4342-B048-85BDC9FD1C3A}</a:tableStyleId>
              </a:tblPr>
              <a:tblGrid>
                <a:gridCol w="5268036">
                  <a:extLst>
                    <a:ext uri="{9D8B030D-6E8A-4147-A177-3AD203B41FA5}">
                      <a16:colId xmlns="" xmlns:a16="http://schemas.microsoft.com/office/drawing/2014/main" xmlns:mv="urn:schemas-microsoft-com:mac:vml" xmlns:mc="http://schemas.openxmlformats.org/markup-compatibility/2006" val="129866037"/>
                    </a:ext>
                  </a:extLst>
                </a:gridCol>
              </a:tblGrid>
              <a:tr h="200025">
                <a:tc>
                  <a:txBody>
                    <a:bodyPr/>
                    <a:lstStyle/>
                    <a:p>
                      <a:pPr algn="l" fontAlgn="ctr"/>
                      <a:r>
                        <a:rPr lang="it-IT" sz="3200" b="1" i="0" u="none" strike="noStrike" kern="1200" dirty="0" smtClean="0">
                          <a:solidFill>
                            <a:schemeClr val="dk1"/>
                          </a:solidFill>
                          <a:effectLst/>
                          <a:latin typeface="+mn-lt"/>
                          <a:ea typeface="+mn-ea"/>
                          <a:cs typeface="+mn-cs"/>
                        </a:rPr>
                        <a:t>il progetto</a:t>
                      </a:r>
                      <a:r>
                        <a:rPr lang="it-IT" sz="2400" b="1" i="0" u="none" strike="noStrike" kern="1200" dirty="0" smtClean="0">
                          <a:solidFill>
                            <a:schemeClr val="dk1"/>
                          </a:solidFill>
                          <a:effectLst/>
                          <a:latin typeface="+mn-lt"/>
                          <a:ea typeface="+mn-ea"/>
                          <a:cs typeface="+mn-cs"/>
                        </a:rPr>
                        <a:t> </a:t>
                      </a:r>
                      <a:endParaRPr lang="it-IT"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xmlns:mv="urn:schemas-microsoft-com:mac:vml" xmlns:mc="http://schemas.openxmlformats.org/markup-compatibility/2006" val="248603203"/>
                  </a:ext>
                </a:extLst>
              </a:tr>
              <a:tr h="228600">
                <a:tc>
                  <a:txBody>
                    <a:bodyPr/>
                    <a:lstStyle/>
                    <a:p>
                      <a:pPr algn="l" fontAlgn="ctr"/>
                      <a:r>
                        <a:rPr lang="it-IT" sz="2400" b="0" i="1" u="none" strike="noStrike" dirty="0" smtClean="0">
                          <a:effectLst/>
                        </a:rPr>
                        <a:t> Il lavoro</a:t>
                      </a:r>
                      <a:r>
                        <a:rPr lang="it-IT" sz="2400" b="0" i="1" u="none" strike="noStrike" baseline="0" dirty="0" smtClean="0">
                          <a:effectLst/>
                        </a:rPr>
                        <a:t> dell</a:t>
                      </a:r>
                      <a:r>
                        <a:rPr lang="it-IT" sz="2400" b="0" i="1" u="none" strike="noStrike" dirty="0" smtClean="0">
                          <a:effectLst/>
                        </a:rPr>
                        <a:t>’ultimo</a:t>
                      </a:r>
                      <a:r>
                        <a:rPr lang="it-IT" sz="2400" b="0" i="1" u="none" strike="noStrike" baseline="0" dirty="0" smtClean="0">
                          <a:effectLst/>
                        </a:rPr>
                        <a:t> anno</a:t>
                      </a:r>
                      <a:endParaRPr lang="it-IT" sz="2400" b="1" i="1"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xmlns:mv="urn:schemas-microsoft-com:mac:vml" xmlns:mc="http://schemas.openxmlformats.org/markup-compatibility/2006" val="2994458695"/>
                  </a:ext>
                </a:extLst>
              </a:tr>
            </a:tbl>
          </a:graphicData>
        </a:graphic>
      </p:graphicFrame>
      <p:sp>
        <p:nvSpPr>
          <p:cNvPr id="8" name="CasellaDiTesto 7"/>
          <p:cNvSpPr txBox="1"/>
          <p:nvPr/>
        </p:nvSpPr>
        <p:spPr>
          <a:xfrm>
            <a:off x="1001949" y="2188723"/>
            <a:ext cx="10671242" cy="3693319"/>
          </a:xfrm>
          <a:prstGeom prst="rect">
            <a:avLst/>
          </a:prstGeom>
          <a:noFill/>
        </p:spPr>
        <p:txBody>
          <a:bodyPr wrap="square" rtlCol="0">
            <a:spAutoFit/>
          </a:bodyPr>
          <a:lstStyle/>
          <a:p>
            <a:pPr algn="just"/>
            <a:r>
              <a:rPr lang="it-IT" dirty="0" smtClean="0"/>
              <a:t>Mentre a casa il docente sistema e prepara le parti, in classe si completa la conoscenza grammaticale introducendo i concetti di scala, tonalità, accordo che vengono sviluppati direttamente come analisi delle partiture da suonare. Nei rientri pomeridiani c’è tempo per dedicarsi con calma allo studio di quegli strumenti che non è possibile affrontare il mattino in classe e di affrontare in sezione tutte le singole parti. Così a quegli alunni che hanno dimostrato interesse verso strumenti quali il pianoforte, la chitarra, il basso elettrico, la batteria o la voce solista, viene offerta l’opportunità di avviarne la conoscenza. Dopo un’introduzione delle tecniche essenziali il tempo è dedicato allo studio della parti orchestrali attraverso momenti di </a:t>
            </a:r>
            <a:r>
              <a:rPr lang="it-IT" b="1" u="sng" dirty="0" smtClean="0"/>
              <a:t>apprendimento cooperativo e </a:t>
            </a:r>
            <a:r>
              <a:rPr lang="it-IT" b="1" u="sng" dirty="0" err="1" smtClean="0"/>
              <a:t>peer</a:t>
            </a:r>
            <a:r>
              <a:rPr lang="it-IT" b="1" u="sng" dirty="0" smtClean="0"/>
              <a:t> </a:t>
            </a:r>
            <a:r>
              <a:rPr lang="it-IT" b="1" u="sng" dirty="0" err="1" smtClean="0"/>
              <a:t>to</a:t>
            </a:r>
            <a:r>
              <a:rPr lang="it-IT" b="1" u="sng" dirty="0" smtClean="0"/>
              <a:t> </a:t>
            </a:r>
            <a:r>
              <a:rPr lang="it-IT" b="1" u="sng" dirty="0" err="1" smtClean="0"/>
              <a:t>peer</a:t>
            </a:r>
            <a:r>
              <a:rPr lang="it-IT" dirty="0" smtClean="0"/>
              <a:t>, coordinati e supervisionati dal docente. </a:t>
            </a:r>
          </a:p>
          <a:p>
            <a:pPr algn="just"/>
            <a:r>
              <a:rPr lang="it-IT" dirty="0" smtClean="0"/>
              <a:t>A tutti gli altri studenti vengono poi offerte, sempre nello spazio pomeridiano, opportunità di prove collettive per sezione con gli strumenti studiati in classe al mattino (flauti, tastiere , percussioni, organizzati per diversi gradi di difficoltà). I risultati di queste </a:t>
            </a:r>
            <a:r>
              <a:rPr lang="it-IT" b="1" u="sng" dirty="0" smtClean="0"/>
              <a:t>attività extracurricolari pomeridiane</a:t>
            </a:r>
            <a:r>
              <a:rPr lang="it-IT" dirty="0" smtClean="0"/>
              <a:t> vengono quindi rigiocati al mattino dove ogni classe, ricomposta in tutti i suoli elementi, diventa il luogo in cui </a:t>
            </a:r>
            <a:r>
              <a:rPr lang="it-IT" b="1" u="sng" dirty="0" smtClean="0"/>
              <a:t>l’orchestra si forma e cresce</a:t>
            </a:r>
            <a:r>
              <a:rPr lang="it-IT" dirty="0" smtClean="0"/>
              <a:t> all’interno di un processo educativo e formativo di produzione musicale.</a:t>
            </a:r>
          </a:p>
        </p:txBody>
      </p:sp>
    </p:spTree>
    <p:extLst>
      <p:ext uri="{BB962C8B-B14F-4D97-AF65-F5344CB8AC3E}">
        <p14:creationId xmlns="" xmlns:p14="http://schemas.microsoft.com/office/powerpoint/2010/main" xmlns:mv="urn:schemas-microsoft-com:mac:vml" xmlns:mc="http://schemas.openxmlformats.org/markup-compatibility/2006" val="3422021100"/>
      </p:ext>
    </p:extLst>
  </p:cSld>
  <p:clrMapOvr>
    <a:masterClrMapping/>
  </p:clrMapOvr>
  <mc:AlternateContent xmlns:mc="http://schemas.openxmlformats.org/markup-compatibility/2006">
    <mc:Choice xmlns="" xmlns:p14="http://schemas.microsoft.com/office/powerpoint/2010/main" xmlns:mv="urn:schemas-microsoft-com:mac:vml"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63773" y="0"/>
            <a:ext cx="11832609" cy="873148"/>
          </a:xfrm>
          <a:prstGeom prst="rect">
            <a:avLst/>
          </a:prstGeom>
          <a:solidFill>
            <a:schemeClr val="accent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6" name="Rettangolo 5"/>
          <p:cNvSpPr/>
          <p:nvPr/>
        </p:nvSpPr>
        <p:spPr>
          <a:xfrm>
            <a:off x="163773" y="6724544"/>
            <a:ext cx="11832609" cy="66613"/>
          </a:xfrm>
          <a:prstGeom prst="rect">
            <a:avLst/>
          </a:prstGeom>
          <a:solidFill>
            <a:schemeClr val="accent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graphicFrame>
        <p:nvGraphicFramePr>
          <p:cNvPr id="2" name="Table 1"/>
          <p:cNvGraphicFramePr>
            <a:graphicFrameLocks noGrp="1"/>
          </p:cNvGraphicFramePr>
          <p:nvPr>
            <p:extLst>
              <p:ext uri="{D42A27DB-BD31-4B8C-83A1-F6EECF244321}">
                <p14:modId xmlns="" xmlns:p14="http://schemas.microsoft.com/office/powerpoint/2010/main" xmlns:mv="urn:schemas-microsoft-com:mac:vml" xmlns:mc="http://schemas.openxmlformats.org/markup-compatibility/2006" val="416591721"/>
              </p:ext>
            </p:extLst>
          </p:nvPr>
        </p:nvGraphicFramePr>
        <p:xfrm>
          <a:off x="504967" y="1007251"/>
          <a:ext cx="5268036" cy="872490"/>
        </p:xfrm>
        <a:graphic>
          <a:graphicData uri="http://schemas.openxmlformats.org/drawingml/2006/table">
            <a:tbl>
              <a:tblPr>
                <a:tableStyleId>{5C22544A-7EE6-4342-B048-85BDC9FD1C3A}</a:tableStyleId>
              </a:tblPr>
              <a:tblGrid>
                <a:gridCol w="5268036">
                  <a:extLst>
                    <a:ext uri="{9D8B030D-6E8A-4147-A177-3AD203B41FA5}">
                      <a16:colId xmlns="" xmlns:a16="http://schemas.microsoft.com/office/drawing/2014/main" xmlns:mv="urn:schemas-microsoft-com:mac:vml" xmlns:mc="http://schemas.openxmlformats.org/markup-compatibility/2006" val="129866037"/>
                    </a:ext>
                  </a:extLst>
                </a:gridCol>
              </a:tblGrid>
              <a:tr h="200025">
                <a:tc>
                  <a:txBody>
                    <a:bodyPr/>
                    <a:lstStyle/>
                    <a:p>
                      <a:pPr algn="l" fontAlgn="ctr"/>
                      <a:r>
                        <a:rPr lang="it-IT" sz="2000" u="none" strike="noStrike" dirty="0" smtClean="0">
                          <a:effectLst/>
                        </a:rPr>
                        <a:t> </a:t>
                      </a:r>
                      <a:r>
                        <a:rPr lang="it-IT" sz="3200" b="1" i="0" u="none" strike="noStrike" kern="1200" dirty="0" smtClean="0">
                          <a:solidFill>
                            <a:schemeClr val="dk1"/>
                          </a:solidFill>
                          <a:effectLst/>
                          <a:latin typeface="+mn-lt"/>
                          <a:ea typeface="+mn-ea"/>
                          <a:cs typeface="+mn-cs"/>
                        </a:rPr>
                        <a:t>il progetto</a:t>
                      </a:r>
                      <a:endParaRPr lang="it-IT" sz="3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xmlns:mv="urn:schemas-microsoft-com:mac:vml" xmlns:mc="http://schemas.openxmlformats.org/markup-compatibility/2006" val="248603203"/>
                  </a:ext>
                </a:extLst>
              </a:tr>
              <a:tr h="228600">
                <a:tc>
                  <a:txBody>
                    <a:bodyPr/>
                    <a:lstStyle/>
                    <a:p>
                      <a:pPr algn="l" fontAlgn="ctr"/>
                      <a:r>
                        <a:rPr lang="it-IT" sz="2400" b="0" i="1" u="none" strike="noStrike" dirty="0" smtClean="0">
                          <a:effectLst/>
                        </a:rPr>
                        <a:t> Fase </a:t>
                      </a:r>
                      <a:r>
                        <a:rPr lang="it-IT" sz="2400" b="0" i="1" u="none" strike="noStrike" baseline="0" dirty="0" smtClean="0">
                          <a:effectLst/>
                        </a:rPr>
                        <a:t>rappresentativa e </a:t>
                      </a:r>
                      <a:r>
                        <a:rPr lang="it-IT" sz="2400" b="0" i="1" u="none" strike="noStrike" dirty="0" smtClean="0">
                          <a:effectLst/>
                        </a:rPr>
                        <a:t>riflessiva</a:t>
                      </a:r>
                      <a:endParaRPr lang="it-IT" sz="2400" b="1" i="1"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xmlns:mv="urn:schemas-microsoft-com:mac:vml" xmlns:mc="http://schemas.openxmlformats.org/markup-compatibility/2006" val="2994458695"/>
                  </a:ext>
                </a:extLst>
              </a:tr>
            </a:tbl>
          </a:graphicData>
        </a:graphic>
      </p:graphicFrame>
      <p:sp>
        <p:nvSpPr>
          <p:cNvPr id="5" name="CasellaDiTesto 4"/>
          <p:cNvSpPr txBox="1"/>
          <p:nvPr/>
        </p:nvSpPr>
        <p:spPr>
          <a:xfrm>
            <a:off x="1747777" y="2313769"/>
            <a:ext cx="184666" cy="369332"/>
          </a:xfrm>
          <a:prstGeom prst="rect">
            <a:avLst/>
          </a:prstGeom>
          <a:noFill/>
        </p:spPr>
        <p:txBody>
          <a:bodyPr wrap="none" rtlCol="0">
            <a:spAutoFit/>
          </a:bodyPr>
          <a:lstStyle/>
          <a:p>
            <a:endParaRPr lang="it-IT" dirty="0"/>
          </a:p>
        </p:txBody>
      </p:sp>
      <p:sp>
        <p:nvSpPr>
          <p:cNvPr id="8" name="CasellaDiTesto 7"/>
          <p:cNvSpPr txBox="1"/>
          <p:nvPr/>
        </p:nvSpPr>
        <p:spPr>
          <a:xfrm>
            <a:off x="1177047" y="2110902"/>
            <a:ext cx="10661515" cy="3970318"/>
          </a:xfrm>
          <a:prstGeom prst="rect">
            <a:avLst/>
          </a:prstGeom>
          <a:noFill/>
        </p:spPr>
        <p:txBody>
          <a:bodyPr wrap="square" rtlCol="0">
            <a:spAutoFit/>
          </a:bodyPr>
          <a:lstStyle/>
          <a:p>
            <a:pPr algn="just"/>
            <a:r>
              <a:rPr lang="it-IT" dirty="0" smtClean="0"/>
              <a:t>Per le ultime prove si ricorre all’audio e alla videoregistrazione, che sono oggetto di analisi per l’affinamento conclusivo dei brani. La direzione è di solito assegnata al docente, ma, se è necessario che l’insegnante suoni, l’esecuzione può essere </a:t>
            </a:r>
            <a:r>
              <a:rPr lang="it-IT" dirty="0" err="1" smtClean="0"/>
              <a:t>autodiretta</a:t>
            </a:r>
            <a:r>
              <a:rPr lang="it-IT" dirty="0" smtClean="0"/>
              <a:t> o guidata da un alunno.</a:t>
            </a:r>
          </a:p>
          <a:p>
            <a:pPr algn="just"/>
            <a:r>
              <a:rPr lang="it-IT" dirty="0" smtClean="0"/>
              <a:t>Per quanto riguarda i </a:t>
            </a:r>
            <a:r>
              <a:rPr lang="it-IT" b="1" u="sng" dirty="0" smtClean="0"/>
              <a:t>momenti di rappresentazione</a:t>
            </a:r>
            <a:r>
              <a:rPr lang="it-IT" dirty="0" smtClean="0"/>
              <a:t> ogni classe ha il proprio che, anche se simile agli altri, è sempre calibrato nel rispetto del percorso realizzato. Sono eventi vissuti a metà tra la prova aperta e il concerto-lezione che diventano anche un importante momento di verifica degli apprendimenti. La </a:t>
            </a:r>
            <a:r>
              <a:rPr lang="it-IT" dirty="0" err="1" smtClean="0"/>
              <a:t>performatività</a:t>
            </a:r>
            <a:r>
              <a:rPr lang="it-IT" dirty="0" smtClean="0"/>
              <a:t> musicale si fa occasione di incontro e dialogo con la comunità scolastica che valorizza il percorso realizzato e premia, anche a livello simbolico, l’impegno del gruppo. Normalmente ogni classe realizza tre rappresentazioni: una dedicata a parenti e amici, una alle classi prime e seconde d’istituto e una alle classi quinte della primaria d’istituto, all’interno del progetto di continuità. Durante il percorso si riflette continuamente su quanto si sta realizzando e sui significati che ne scaturiscono per ciascuno e per il gruppo. </a:t>
            </a:r>
          </a:p>
          <a:p>
            <a:pPr algn="just"/>
            <a:r>
              <a:rPr lang="it-IT" dirty="0" smtClean="0"/>
              <a:t>Per finire la musica. Come si diceva la musica è di qualità. La qualità giusta e possibile per questo contesto in cui </a:t>
            </a:r>
            <a:r>
              <a:rPr lang="it-IT" b="1" u="sng" dirty="0" smtClean="0"/>
              <a:t>l’educazione musicale è di tutti e di ciascuno</a:t>
            </a:r>
            <a:r>
              <a:rPr lang="it-IT" dirty="0" smtClean="0"/>
              <a:t>: una qualità che più volte ha sorpreso ed emozionato tanto noi quanto i ragazzi e le loro famiglie. </a:t>
            </a:r>
          </a:p>
        </p:txBody>
      </p:sp>
    </p:spTree>
    <p:extLst>
      <p:ext uri="{BB962C8B-B14F-4D97-AF65-F5344CB8AC3E}">
        <p14:creationId xmlns="" xmlns:p14="http://schemas.microsoft.com/office/powerpoint/2010/main" xmlns:mv="urn:schemas-microsoft-com:mac:vml" xmlns:mc="http://schemas.openxmlformats.org/markup-compatibility/2006" val="1922918547"/>
      </p:ext>
    </p:extLst>
  </p:cSld>
  <p:clrMapOvr>
    <a:masterClrMapping/>
  </p:clrMapOvr>
  <mc:AlternateContent xmlns:mc="http://schemas.openxmlformats.org/markup-compatibility/2006">
    <mc:Choice xmlns="" xmlns:p14="http://schemas.microsoft.com/office/powerpoint/2010/main" xmlns:mv="urn:schemas-microsoft-com:mac:vml" Requires="p14">
      <p:transition spd="slow" p14:dur="1600">
        <p14:conveyor dir="l"/>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951</TotalTime>
  <Words>1390</Words>
  <Application>Microsoft Office PowerPoint</Application>
  <PresentationFormat>Personalizzato</PresentationFormat>
  <Paragraphs>39</Paragraphs>
  <Slides>7</Slides>
  <Notes>0</Notes>
  <HiddenSlides>0</HiddenSlides>
  <MMClips>0</MMClips>
  <ScaleCrop>false</ScaleCrop>
  <HeadingPairs>
    <vt:vector size="4" baseType="variant">
      <vt:variant>
        <vt:lpstr>Tema</vt:lpstr>
      </vt:variant>
      <vt:variant>
        <vt:i4>1</vt:i4>
      </vt:variant>
      <vt:variant>
        <vt:lpstr>Titoli diapositive</vt:lpstr>
      </vt:variant>
      <vt:variant>
        <vt:i4>7</vt:i4>
      </vt:variant>
    </vt:vector>
  </HeadingPairs>
  <TitlesOfParts>
    <vt:vector size="8" baseType="lpstr">
      <vt:lpstr>Tema di Office</vt:lpstr>
      <vt:lpstr>Diapositiva 1</vt:lpstr>
      <vt:lpstr>Diapositiva 2</vt:lpstr>
      <vt:lpstr>Diapositiva 3</vt:lpstr>
      <vt:lpstr>Diapositiva 4</vt:lpstr>
      <vt:lpstr>Diapositiva 5</vt:lpstr>
      <vt:lpstr>Diapositiva 6</vt:lpstr>
      <vt:lpstr>Diapositiva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di PowerPoint</dc:title>
  <dc:creator>uffcm</dc:creator>
  <cp:lastModifiedBy>maurizio vitali</cp:lastModifiedBy>
  <cp:revision>100</cp:revision>
  <dcterms:created xsi:type="dcterms:W3CDTF">2018-01-27T07:20:49Z</dcterms:created>
  <dcterms:modified xsi:type="dcterms:W3CDTF">2018-08-27T18:04:27Z</dcterms:modified>
</cp:coreProperties>
</file>